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73" r:id="rId3"/>
    <p:sldId id="257" r:id="rId4"/>
    <p:sldId id="258" r:id="rId5"/>
    <p:sldId id="274" r:id="rId6"/>
    <p:sldId id="259" r:id="rId7"/>
    <p:sldId id="260" r:id="rId8"/>
    <p:sldId id="262" r:id="rId9"/>
    <p:sldId id="263" r:id="rId10"/>
    <p:sldId id="264" r:id="rId11"/>
    <p:sldId id="261" r:id="rId12"/>
    <p:sldId id="265" r:id="rId13"/>
    <p:sldId id="267" r:id="rId14"/>
    <p:sldId id="268" r:id="rId15"/>
    <p:sldId id="275" r:id="rId16"/>
    <p:sldId id="276" r:id="rId17"/>
    <p:sldId id="266" r:id="rId18"/>
    <p:sldId id="269" r:id="rId19"/>
    <p:sldId id="270" r:id="rId20"/>
    <p:sldId id="271" r:id="rId21"/>
    <p:sldId id="27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CD6C3B60-2D57-44A8-9902-DD492D2F5E0D}" type="presOf" srcId="{3813348D-8369-46F9-A692-1586B98518B8}" destId="{23B4218A-5343-4C99-B81C-DD172993C80D}" srcOrd="0" destOrd="0" presId="urn:microsoft.com/office/officeart/2005/8/layout/arrow5"/>
    <dgm:cxn modelId="{A60882AC-22B8-4314-8727-1D3BB6A9720B}" type="presOf" srcId="{FF42EB97-A9C2-4027-897F-320BDB5D8DA4}" destId="{030CD297-84E8-4E49-9ABB-478F32FCB2BF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2860FDD-CDE8-4538-9485-88B7D910B4BB}" type="presOf" srcId="{08393821-E73D-45EE-8533-5BF7F40A73ED}" destId="{0C9F5B0F-6C7A-4AFB-AE83-31D9C80B3F25}" srcOrd="0" destOrd="0" presId="urn:microsoft.com/office/officeart/2005/8/layout/arrow5"/>
    <dgm:cxn modelId="{47EBF509-40BF-47E6-950A-F1AFB090E930}" type="presParOf" srcId="{030CD297-84E8-4E49-9ABB-478F32FCB2BF}" destId="{23B4218A-5343-4C99-B81C-DD172993C80D}" srcOrd="0" destOrd="0" presId="urn:microsoft.com/office/officeart/2005/8/layout/arrow5"/>
    <dgm:cxn modelId="{E6AF680E-9382-44E7-B20E-87B2C1F8735C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04C133-0800-4C28-973E-417AAFD9E997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A7C6B-C7B0-477F-943D-B52BDE239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A4BF56A-9EF1-4A82-9201-4718E1074899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FA7D93E-3AE5-41CC-9FAA-72D4149416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BF56A-9EF1-4A82-9201-4718E1074899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D93E-3AE5-41CC-9FAA-72D4149416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BF56A-9EF1-4A82-9201-4718E1074899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D93E-3AE5-41CC-9FAA-72D4149416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A4BF56A-9EF1-4A82-9201-4718E1074899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FA7D93E-3AE5-41CC-9FAA-72D4149416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A4BF56A-9EF1-4A82-9201-4718E1074899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FA7D93E-3AE5-41CC-9FAA-72D4149416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BF56A-9EF1-4A82-9201-4718E1074899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D93E-3AE5-41CC-9FAA-72D4149416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BF56A-9EF1-4A82-9201-4718E1074899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D93E-3AE5-41CC-9FAA-72D4149416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A4BF56A-9EF1-4A82-9201-4718E1074899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A7D93E-3AE5-41CC-9FAA-72D4149416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BF56A-9EF1-4A82-9201-4718E1074899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D93E-3AE5-41CC-9FAA-72D4149416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A4BF56A-9EF1-4A82-9201-4718E1074899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FA7D93E-3AE5-41CC-9FAA-72D4149416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A4BF56A-9EF1-4A82-9201-4718E1074899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A7D93E-3AE5-41CC-9FAA-72D4149416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A4BF56A-9EF1-4A82-9201-4718E1074899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A7D93E-3AE5-41CC-9FAA-72D4149416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1988840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b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образовательной программы </a:t>
            </a:r>
            <a:br>
              <a:rPr lang="ru-RU" alt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МКДОУ №3 п. Надвоицы</a:t>
            </a:r>
            <a:endParaRPr lang="ru-RU" sz="2200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339752" y="5661248"/>
            <a:ext cx="4784576" cy="4096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                               2023 год</a:t>
            </a: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40766" y="322785"/>
            <a:ext cx="783579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Mangal"/>
              </a:rPr>
              <a:t>муниципальное казенное дошкольное образовательное учреждение-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Mangal"/>
              </a:rPr>
              <a:t>детский сад № 3 п. Надвоицы</a:t>
            </a:r>
            <a:r>
              <a:rPr kumimoji="0" lang="ru-RU" altLang="zh-CN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Mangal"/>
              </a:rPr>
              <a:t> (МКДОУ №3 п. Надвоицы)</a:t>
            </a:r>
            <a:endParaRPr kumimoji="0" lang="ru-RU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904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39752" y="1412776"/>
            <a:ext cx="4572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/>
            <a:r>
              <a:rPr lang="ru-RU" alt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</a:p>
          <a:p>
            <a:pPr algn="ctr"/>
            <a:endParaRPr lang="ru-RU" alt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64704"/>
            <a:ext cx="7488832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</a:p>
          <a:p>
            <a:pPr indent="540385" algn="ctr">
              <a:tabLst>
                <a:tab pos="90170" algn="l"/>
              </a:tabLst>
            </a:pP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buFont typeface="Arial" pitchFamily="34" charset="0"/>
              <a:buChar char="•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buFont typeface="Arial" pitchFamily="34" charset="0"/>
              <a:buChar char="•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buFont typeface="Arial" pitchFamily="34" charset="0"/>
              <a:buChar char="•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buFont typeface="Arial" pitchFamily="34" charset="0"/>
              <a:buChar char="•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3717032"/>
            <a:ext cx="79208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</a:t>
            </a:r>
          </a:p>
          <a:p>
            <a:pPr indent="540385" algn="just">
              <a:buFont typeface="Arial" pitchFamily="34" charset="0"/>
              <a:buChar char="•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игровую, </a:t>
            </a:r>
          </a:p>
          <a:p>
            <a:pPr indent="540385" algn="just">
              <a:buFont typeface="Arial" pitchFamily="34" charset="0"/>
              <a:buChar char="•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продуктивную, </a:t>
            </a:r>
          </a:p>
          <a:p>
            <a:pPr indent="540385" algn="just">
              <a:buFont typeface="Arial" pitchFamily="34" charset="0"/>
              <a:buChar char="•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познавательно-исследовательскую, </a:t>
            </a:r>
          </a:p>
          <a:p>
            <a:pPr indent="540385" algn="just">
              <a:buFont typeface="Arial" pitchFamily="34" charset="0"/>
              <a:buChar char="•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коммуникативную практики, </a:t>
            </a:r>
          </a:p>
          <a:p>
            <a:pPr indent="540385" algn="just">
              <a:buFont typeface="Arial" pitchFamily="34" charset="0"/>
              <a:buChar char="•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чтение художественной литературы.</a:t>
            </a: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4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val="207889685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33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DBF786-FA2E-181D-0AD3-73D1B19BD016}"/>
              </a:ext>
            </a:extLst>
          </p:cNvPr>
          <p:cNvSpPr txBox="1"/>
          <p:nvPr/>
        </p:nvSpPr>
        <p:spPr>
          <a:xfrm>
            <a:off x="1331640" y="188640"/>
            <a:ext cx="6624736" cy="709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Взаимодействие</a:t>
            </a:r>
            <a:r>
              <a:rPr lang="ru-RU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 родителями</a:t>
            </a:r>
            <a:r>
              <a:rPr lang="ru-RU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воспитанников</a:t>
            </a:r>
            <a:r>
              <a:rPr lang="ru-RU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строится</a:t>
            </a:r>
            <a:r>
              <a:rPr lang="ru-RU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 следующим</a:t>
            </a:r>
            <a:r>
              <a:rPr lang="ru-RU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направлениям</a:t>
            </a:r>
            <a:r>
              <a:rPr lang="ru-RU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ru-RU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2B2295A5-B0AA-6BE4-9343-463F4944B3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841813"/>
              </p:ext>
            </p:extLst>
          </p:nvPr>
        </p:nvGraphicFramePr>
        <p:xfrm>
          <a:off x="431540" y="897872"/>
          <a:ext cx="8424936" cy="5843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2788502025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4080364908"/>
                    </a:ext>
                  </a:extLst>
                </a:gridCol>
              </a:tblGrid>
              <a:tr h="2283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направления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0" marR="6720" marT="6720" marB="6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работы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0" marR="6720" marT="6720" marB="6720" anchor="ctr"/>
                </a:tc>
                <a:extLst>
                  <a:ext uri="{0D108BD9-81ED-4DB2-BD59-A6C34878D82A}">
                    <a16:rowId xmlns:a16="http://schemas.microsoft.com/office/drawing/2014/main" val="3791109406"/>
                  </a:ext>
                </a:extLst>
              </a:tr>
              <a:tr h="1933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b="1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Диагностико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-аналитическое направление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600" marR="33600" marT="33600" marB="336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Включает получение и анализ данных:</a:t>
                      </a:r>
                    </a:p>
                    <a:p>
                      <a:pPr marL="342900" marR="1143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 семье каждого обучающегося, ее запросах в отношении охраны здоровья и развития ребенка;</a:t>
                      </a:r>
                    </a:p>
                    <a:p>
                      <a:pPr marL="342900" marR="1143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 уровне психолого-педагогической компетентности родителей;</a:t>
                      </a:r>
                    </a:p>
                    <a:p>
                      <a:pPr marL="342900" marR="1143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 работы с семьей с учетом результатов проведенного анализа;</a:t>
                      </a:r>
                    </a:p>
                    <a:p>
                      <a:pPr marL="342900" marR="1143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согласование воспитательных задач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600" marR="33600" marT="33600" marB="33600"/>
                </a:tc>
                <a:extLst>
                  <a:ext uri="{0D108BD9-81ED-4DB2-BD59-A6C34878D82A}">
                    <a16:rowId xmlns:a16="http://schemas.microsoft.com/office/drawing/2014/main" val="501550381"/>
                  </a:ext>
                </a:extLst>
              </a:tr>
              <a:tr h="368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Просветительское направление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600" marR="33600" marT="33600" marB="336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Просвещение родителей по вопросам:</a:t>
                      </a:r>
                    </a:p>
                    <a:p>
                      <a:pPr marL="342900" marR="1143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особенностей психофизиологического и психического развития детей младенческого, раннего и дошкольного возраста;</a:t>
                      </a:r>
                    </a:p>
                    <a:p>
                      <a:pPr marL="342900" marR="1143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выбора эффективных методов обучения и воспитания детей определенного возраста;</a:t>
                      </a:r>
                    </a:p>
                    <a:p>
                      <a:pPr marL="342900" marR="1143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ознакомления с актуальной информацией о государственной политике в области дошкольного образования, включая информирование о мерах господдержки семьям с детьми дошкольного возраста;</a:t>
                      </a:r>
                    </a:p>
                    <a:p>
                      <a:pPr marL="342900" marR="1143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информирования об особенностях реализуемой в ДОО образовательной программы;</a:t>
                      </a:r>
                    </a:p>
                    <a:p>
                      <a:pPr marL="342900" marR="1143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условий пребывания ребенка в группе ДОО;</a:t>
                      </a:r>
                    </a:p>
                    <a:p>
                      <a:pPr marL="342900" marR="1143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содержания и методов образовательной работы с детьми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600" marR="33600" marT="33600" marB="33600"/>
                </a:tc>
                <a:extLst>
                  <a:ext uri="{0D108BD9-81ED-4DB2-BD59-A6C34878D82A}">
                    <a16:rowId xmlns:a16="http://schemas.microsoft.com/office/drawing/2014/main" val="3630854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4613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821F550-091A-F107-D4D2-0D0B16E72A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700840"/>
              </p:ext>
            </p:extLst>
          </p:nvPr>
        </p:nvGraphicFramePr>
        <p:xfrm>
          <a:off x="611560" y="332656"/>
          <a:ext cx="7848872" cy="40813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24436">
                  <a:extLst>
                    <a:ext uri="{9D8B030D-6E8A-4147-A177-3AD203B41FA5}">
                      <a16:colId xmlns:a16="http://schemas.microsoft.com/office/drawing/2014/main" val="374356810"/>
                    </a:ext>
                  </a:extLst>
                </a:gridCol>
                <a:gridCol w="3924436">
                  <a:extLst>
                    <a:ext uri="{9D8B030D-6E8A-4147-A177-3AD203B41FA5}">
                      <a16:colId xmlns:a16="http://schemas.microsoft.com/office/drawing/2014/main" val="16377868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Консультационное направление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dirty="0">
                          <a:effectLst/>
                        </a:rPr>
                        <a:t>Консультирование родителей:</a:t>
                      </a:r>
                      <a:endParaRPr lang="ru-RU" sz="1100" dirty="0">
                        <a:effectLst/>
                      </a:endParaRPr>
                    </a:p>
                    <a:p>
                      <a:pPr marL="342900" marR="1143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</a:rPr>
                        <a:t>по вопросам их взаимодействия с ребенком, преодоления возникающих проблем воспитания и обучения детей, в том числе с особыми образовательными потребностями (ООП) в условиях семьи;</a:t>
                      </a:r>
                      <a:endParaRPr lang="ru-RU" sz="1100" dirty="0">
                        <a:effectLst/>
                      </a:endParaRPr>
                    </a:p>
                    <a:p>
                      <a:pPr marL="342900" marR="1143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</a:rPr>
                        <a:t>об особенностях поведения и взаимодействия ребенка со сверстниками и педагогом;</a:t>
                      </a:r>
                      <a:endParaRPr lang="ru-RU" sz="1100" dirty="0">
                        <a:effectLst/>
                      </a:endParaRPr>
                    </a:p>
                    <a:p>
                      <a:pPr marL="342900" marR="1143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</a:rPr>
                        <a:t>о возникающих проблемных ситуациях;</a:t>
                      </a:r>
                      <a:endParaRPr lang="ru-RU" sz="1100" dirty="0">
                        <a:effectLst/>
                      </a:endParaRPr>
                    </a:p>
                    <a:p>
                      <a:pPr marL="342900" marR="1143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</a:rPr>
                        <a:t>о способах воспитания и построения продуктивного взаимодействия с детьми младенческого, раннего и дошкольного возраста;</a:t>
                      </a:r>
                      <a:endParaRPr lang="ru-RU" sz="1100" dirty="0">
                        <a:effectLst/>
                      </a:endParaRPr>
                    </a:p>
                    <a:p>
                      <a:pPr marL="342900" marR="1143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</a:rPr>
                        <a:t>о способах организации и участия в детских деятельностях, об образовательном процессе и др.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:a16="http://schemas.microsoft.com/office/drawing/2014/main" val="361399009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84C9724-7662-0443-A8D4-152CF917D310}"/>
              </a:ext>
            </a:extLst>
          </p:cNvPr>
          <p:cNvSpPr txBox="1"/>
          <p:nvPr/>
        </p:nvSpPr>
        <p:spPr>
          <a:xfrm>
            <a:off x="395536" y="4838023"/>
            <a:ext cx="8064896" cy="1687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Благодаря разностороннему взаимодействию ДОО с родителями своих воспитанников повышается качество образовательного процесса и происходит сближение всех участников образовательного процесса, развивается творческий потенциал детей и нереализованный потенциал взрослых.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Важный момент в формировании традиций в учреждении — совместное проведение народных праздников, посиделок в гостиной. Ежегодно в ДОО проводятся разнообразные мероприятия, выставки, конкурсы, в которых родители принимают активное участие.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72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548680"/>
            <a:ext cx="69127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  <a:p>
            <a:pPr algn="ctr"/>
            <a:endParaRPr lang="ru-RU" sz="2000" dirty="0">
              <a:solidFill>
                <a:srgbClr val="7030A0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E235B28-4560-9A51-3B1D-850E702DB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817649"/>
              </p:ext>
            </p:extLst>
          </p:nvPr>
        </p:nvGraphicFramePr>
        <p:xfrm>
          <a:off x="683568" y="1256566"/>
          <a:ext cx="7622232" cy="54127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03320">
                  <a:extLst>
                    <a:ext uri="{9D8B030D-6E8A-4147-A177-3AD203B41FA5}">
                      <a16:colId xmlns:a16="http://schemas.microsoft.com/office/drawing/2014/main" val="1776945909"/>
                    </a:ext>
                  </a:extLst>
                </a:gridCol>
                <a:gridCol w="3918912">
                  <a:extLst>
                    <a:ext uri="{9D8B030D-6E8A-4147-A177-3AD203B41FA5}">
                      <a16:colId xmlns:a16="http://schemas.microsoft.com/office/drawing/2014/main" val="963216344"/>
                    </a:ext>
                  </a:extLst>
                </a:gridCol>
              </a:tblGrid>
              <a:tr h="418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b="1">
                          <a:effectLst/>
                        </a:rPr>
                        <a:t>Этапы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b="1" dirty="0">
                          <a:effectLst/>
                        </a:rPr>
                        <a:t>Формы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:a16="http://schemas.microsoft.com/office/drawing/2014/main" val="3197113766"/>
                  </a:ext>
                </a:extLst>
              </a:tr>
              <a:tr h="418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Знакомство с семьей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Встречи-знакомства, анкетирование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:a16="http://schemas.microsoft.com/office/drawing/2014/main" val="2191258927"/>
                  </a:ext>
                </a:extLst>
              </a:tr>
              <a:tr h="1927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Информирование родителей о ходе образовательной деятельности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dirty="0">
                          <a:effectLst/>
                        </a:rPr>
                        <a:t>Дни открытых дверей, индивидуальные и групповые консультации, родительские собрания, информационные стенды, создание памяток, сайт ДОО, организация выставок детского творчества, приглашение родителей на детские концерты и праздники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:a16="http://schemas.microsoft.com/office/drawing/2014/main" val="1888771667"/>
                  </a:ext>
                </a:extLst>
              </a:tr>
              <a:tr h="1022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Просвещение родителей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Лекции, семинары, семинары-практикумы, мастер-классы, тренинги, создание родительской библиотеки в группах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:a16="http://schemas.microsoft.com/office/drawing/2014/main" val="3095634861"/>
                  </a:ext>
                </a:extLst>
              </a:tr>
              <a:tr h="16258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Совместная деятельность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200" dirty="0">
                          <a:effectLst/>
                        </a:rPr>
                        <a:t>Привлечение родителей к участию в занятиях, акциях, экскурсиях, конкурсах, субботниках, в детской исследовательской и проектной деятельности, в разработке проектов, кружковой работе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:a16="http://schemas.microsoft.com/office/drawing/2014/main" val="193324736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908720"/>
            <a:ext cx="8064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sz="2400" dirty="0">
              <a:solidFill>
                <a:srgbClr val="7030A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региональной специфики реализации Стратегии развития воспитания в Ярославском регионе. 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отражает интересы и запросы участников образовательных отношений:</a:t>
            </a:r>
            <a:endParaRPr lang="ru-RU" sz="1200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ребенка (законных представителей) и значимых для ребенка взрослых;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</a:t>
            </a:r>
            <a:r>
              <a:rPr lang="ru-RU" kern="50" dirty="0" err="1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социокультурному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первичного опыта деятельности и поведения в соответствии с традиционными ценностями, принятыми в обществе нормами и правилами  (п..29.2.1.1 ФОП ДО)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068960"/>
            <a:ext cx="8712968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solidFill>
                <a:srgbClr val="7030A0"/>
              </a:solidFill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88640"/>
            <a:ext cx="842493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/>
          </a:p>
          <a:p>
            <a:pPr algn="ctr"/>
            <a:r>
              <a:rPr lang="ru-RU" b="1" dirty="0">
                <a:solidFill>
                  <a:srgbClr val="7030A0"/>
                </a:solidFill>
              </a:rPr>
              <a:t>Уважаемые родители!</a:t>
            </a:r>
          </a:p>
          <a:p>
            <a:pPr algn="ctr"/>
            <a:endParaRPr lang="ru-RU" b="1" dirty="0">
              <a:solidFill>
                <a:srgbClr val="7030A0"/>
              </a:solidFill>
            </a:endParaRPr>
          </a:p>
          <a:p>
            <a:pPr algn="just"/>
            <a:r>
              <a:rPr lang="ru-RU" dirty="0"/>
              <a:t>С 1 сентября 2023 года в соответствии с Приказом Министерства Просвещения Российской Федерации от 25 ноября 2022 г. № 1028 "Об Утверждении Федеральной образовательной программы дошкольного образования" дошкольные образовательные учреждения начнут работать по новой федеральной образовательной программе (ФОП ДО).</a:t>
            </a:r>
          </a:p>
          <a:p>
            <a:pPr algn="just"/>
            <a:r>
              <a:rPr lang="ru-RU" dirty="0"/>
              <a:t>Федеральная образовательная программа дошкольного образования (ФОП ДО) вводит базовый уровень требований к объему, содержанию и результатам работы с детьми в детских садах и позволяет реализовать несколько основополагающих функций дошкольного уровня образования. Одна из которых создание единого федерального образовательного пространства воспитания и обучения детей от рождения до поступления в общеобразовательную организацию, обеспечивающего ребенку и его родителям (законным представителям) равные, качественные условия ДО, вне зависимости от места проживания. Федеральная программа позволяет объединить обучение и воспитание в единый процесс на основе традиций и современных практик дошкольного образования, подкрепленных внушительным объемом культурных ценностей. На основе ФГОС ДО и ФОП ДО в дошкольном учреждении разработана Основная образовательная программа дошкольного образования, здесь вы можете ознакомиться с краткой презентацией этой Программы.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332656"/>
            <a:ext cx="6984776" cy="2746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воспитания</a:t>
            </a:r>
            <a:endParaRPr lang="ru-RU" sz="1200" kern="50" dirty="0">
              <a:solidFill>
                <a:srgbClr val="7030A0"/>
              </a:solidFill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780928"/>
            <a:ext cx="7704856" cy="3815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>
              <a:solidFill>
                <a:srgbClr val="7030A0"/>
              </a:solidFill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476672"/>
            <a:ext cx="66247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39752" y="19888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690336"/>
            <a:ext cx="7848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Программа ориентирована на детей в возрасте от 2 месяцев до  7 лет и  до прекращения образовательных отношений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3356992"/>
            <a:ext cx="78488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/>
              <a:t>Контактная информация</a:t>
            </a:r>
            <a:br>
              <a:rPr lang="ru-RU" b="1" dirty="0"/>
            </a:br>
            <a:r>
              <a:rPr lang="ru-RU" i="1" dirty="0"/>
              <a:t>Адрес:</a:t>
            </a:r>
            <a:br>
              <a:rPr lang="ru-RU" i="1" dirty="0"/>
            </a:br>
            <a:r>
              <a:rPr kumimoji="0" lang="ru-RU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Mangal"/>
              </a:rPr>
              <a:t>муниципальное казенное дошкольное образовательное учреждение- </a:t>
            </a:r>
            <a:r>
              <a:rPr kumimoji="0" lang="ru-RU" altLang="zh-CN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Mangal"/>
              </a:rPr>
              <a:t> </a:t>
            </a:r>
            <a:r>
              <a:rPr kumimoji="0" lang="ru-RU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Mangal"/>
              </a:rPr>
              <a:t>детский сад № 3 п. Надвоицы</a:t>
            </a:r>
            <a:r>
              <a:rPr kumimoji="0" lang="ru-RU" altLang="zh-CN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Mangal"/>
              </a:rPr>
              <a:t> (МКДОУ №3 п. Надвоицы)</a:t>
            </a:r>
            <a:br>
              <a:rPr lang="ru-RU" dirty="0"/>
            </a:br>
            <a:r>
              <a:rPr lang="ru-RU" dirty="0"/>
              <a:t>расположено по 2 адресам:</a:t>
            </a:r>
            <a:br>
              <a:rPr lang="ru-RU" dirty="0"/>
            </a:br>
            <a:r>
              <a:rPr lang="ru-RU" dirty="0"/>
              <a:t>3 корпус – 186430 Карелия п. Надвоицы ул. Мира д.1 «а»;</a:t>
            </a:r>
            <a:br>
              <a:rPr lang="ru-RU" dirty="0"/>
            </a:br>
            <a:r>
              <a:rPr lang="ru-RU" dirty="0"/>
              <a:t>4 корпус – 186430 Карелия п. Надвоицы ул. Строителей </a:t>
            </a:r>
            <a:br>
              <a:rPr lang="ru-RU" dirty="0"/>
            </a:br>
            <a:r>
              <a:rPr lang="ru-RU" i="1" dirty="0"/>
              <a:t>Адрес электронной почты: </a:t>
            </a:r>
            <a:r>
              <a:rPr lang="en-US" sz="1400" dirty="0"/>
              <a:t>mdoy3nadv.nazarova@yandex.ru</a:t>
            </a:r>
            <a:br>
              <a:rPr lang="ru-RU" dirty="0"/>
            </a:br>
            <a:r>
              <a:rPr lang="ru-RU" i="1"/>
              <a:t>Сайт: </a:t>
            </a:r>
            <a:r>
              <a:rPr lang="en-US" sz="1200"/>
              <a:t>https</a:t>
            </a:r>
            <a:r>
              <a:rPr lang="en-US" sz="1200" dirty="0"/>
              <a:t>://ds3-nadv.tvoysadik.ru/org-info/education-implemented-program?id=1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32656"/>
            <a:ext cx="8532813" cy="1719064"/>
          </a:xfrm>
        </p:spPr>
        <p:txBody>
          <a:bodyPr>
            <a:noAutofit/>
          </a:bodyPr>
          <a:lstStyle/>
          <a:p>
            <a:pPr algn="ctr"/>
            <a:r>
              <a:rPr lang="ru-RU" alt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образовательная программа </a:t>
            </a:r>
            <a:br>
              <a:rPr lang="ru-RU" alt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</a:t>
            </a:r>
            <a:r>
              <a:rPr lang="ru-RU" altLang="ru-RU" sz="1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12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http://3nadds32.dev.mediaweb.ru/about/8702259592/8457233657</a:t>
            </a:r>
            <a:r>
              <a:rPr lang="en-US" altLang="ru-RU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altLang="ru-RU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b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060848"/>
            <a:ext cx="7848872" cy="3527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  <a:r>
              <a:rPr lang="en-US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https://docs.edu.gov.ru/document/0e6ad380fc69dd72b6065672830540ac/download/5518/</a:t>
            </a:r>
            <a:endParaRPr lang="ru-RU" sz="1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  <a:r>
              <a:rPr lang="en-US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https://48detsadstavropol.gosuslugi.ru/svedeniya-ob-obrazovatelnoy-organizatsii/obrazovatelnye-standarty-i-trebovaniya/</a:t>
            </a:r>
            <a:endParaRPr lang="ru-RU" sz="1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и институциональными нормативными документами и локальными нормативными актами: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92696"/>
            <a:ext cx="7488832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alt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60648"/>
            <a:ext cx="770485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Возрастные и иные категории детей, на которых ориентирована Программа:</a:t>
            </a:r>
          </a:p>
          <a:p>
            <a:pPr algn="just"/>
            <a:r>
              <a:rPr lang="ru-RU" dirty="0"/>
              <a:t>«Образовательная программа дошкольного образования» предназначена, для работы с детьми от 2-х месяцев до 8 лет. Предельная наполняемость групп 24 ребёнка: группы укомплектованы по одновозрастному принципу. </a:t>
            </a:r>
          </a:p>
          <a:p>
            <a:pPr algn="just"/>
            <a:r>
              <a:rPr lang="ru-RU" dirty="0"/>
              <a:t> Срок освоения программы – 6 лет. Программа реализуется в группах:</a:t>
            </a:r>
          </a:p>
          <a:p>
            <a:r>
              <a:rPr lang="ru-RU" dirty="0"/>
              <a:t>для детей от 1 до 2 лет;</a:t>
            </a:r>
          </a:p>
          <a:p>
            <a:r>
              <a:rPr lang="ru-RU" dirty="0"/>
              <a:t>для детей от 2 до 3 лет;</a:t>
            </a:r>
          </a:p>
          <a:p>
            <a:r>
              <a:rPr lang="ru-RU" dirty="0"/>
              <a:t>для детей от 3 до 4 лет;</a:t>
            </a:r>
          </a:p>
          <a:p>
            <a:r>
              <a:rPr lang="ru-RU" dirty="0"/>
              <a:t>для детей от 4 до 5 лет;</a:t>
            </a:r>
          </a:p>
          <a:p>
            <a:r>
              <a:rPr lang="ru-RU" dirty="0"/>
              <a:t>для детей от 5 до6 лет;</a:t>
            </a:r>
          </a:p>
          <a:p>
            <a:r>
              <a:rPr lang="ru-RU" dirty="0"/>
              <a:t>для детей от 6 до 8 лет.</a:t>
            </a:r>
          </a:p>
          <a:p>
            <a:pPr algn="just"/>
            <a:r>
              <a:rPr lang="ru-RU" dirty="0"/>
              <a:t>В группы МКДОУ принимаются воспитанники независимо от пола, расы, национальности, языка, происхождения, отношения к религии; группы детского сада посещают дети, имеющие ограниченные возможности здоровья: дети – инвалиды, дети, имеющие речевые нарушения. В целях обеспечения коррекционной работы и оказания коррекционной помощи детям организована работа трех логопедических групп для детей с ТНР (АООП ДО).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-387429"/>
            <a:ext cx="7632848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ru-RU" alt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социокультурным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0"/>
            <a:ext cx="828092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2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195736" y="52292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88640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Объем обязательной части Программы составляет не менее 60% от ее общего объема;</a:t>
            </a:r>
            <a:br>
              <a:rPr lang="ru-RU" dirty="0"/>
            </a:br>
            <a:r>
              <a:rPr lang="ru-RU" dirty="0"/>
              <a:t>части, формируемой участниками образовательных отношений, не более 40%.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87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364</TotalTime>
  <Words>2399</Words>
  <Application>Microsoft Office PowerPoint</Application>
  <PresentationFormat>Экран (4:3)</PresentationFormat>
  <Paragraphs>203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0" baseType="lpstr">
      <vt:lpstr>SimSun</vt:lpstr>
      <vt:lpstr>Arial</vt:lpstr>
      <vt:lpstr>Calibri</vt:lpstr>
      <vt:lpstr>Century Schoolbook</vt:lpstr>
      <vt:lpstr>Symbol</vt:lpstr>
      <vt:lpstr>Times New Roman</vt:lpstr>
      <vt:lpstr>Wingdings</vt:lpstr>
      <vt:lpstr>Wingdings 2</vt:lpstr>
      <vt:lpstr>Эркер</vt:lpstr>
      <vt:lpstr> Краткая презентация  основной образовательной программы  МКДОУ №3 п. Надвоицы</vt:lpstr>
      <vt:lpstr>Презентация PowerPoint</vt:lpstr>
      <vt:lpstr>Основная образовательная программа  дошкольного образовательного учреждения (http://3nadds32.dev.mediaweb.ru/about/8702259592/8457233657/)–  локальный нормативный акт, определяющий содержание дошкольного образования в дошкольном образовательном учреждении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ДО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основной образовательной программы МКДОУ №3 п. Надвоицы</dc:title>
  <dc:creator>user</dc:creator>
  <cp:lastModifiedBy>елена</cp:lastModifiedBy>
  <cp:revision>34</cp:revision>
  <dcterms:created xsi:type="dcterms:W3CDTF">2024-01-30T08:09:22Z</dcterms:created>
  <dcterms:modified xsi:type="dcterms:W3CDTF">2025-11-24T11:35:31Z</dcterms:modified>
</cp:coreProperties>
</file>