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8" r:id="rId11"/>
    <p:sldId id="269" r:id="rId12"/>
    <p:sldId id="264" r:id="rId13"/>
    <p:sldId id="265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4FD8472-2DC9-4B59-B82D-1CA7BF33D7BA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996F21-ED74-493B-864A-F6E0678B81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Адаптированная</a:t>
            </a:r>
            <a:b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</a:t>
            </a:r>
            <a:b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</a:t>
            </a:r>
            <a:b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для детей с ОВЗ с 5 до 8 лет</a:t>
            </a:r>
            <a:b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(тяжелые нарушения речи) </a:t>
            </a:r>
            <a:b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МКДОУ №3 п. Надвоицы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Краткая презентация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792088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 воспитанников строится по следующим направлениям работы: </a:t>
            </a:r>
            <a:br>
              <a:rPr lang="ru-RU" dirty="0"/>
            </a:b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836712"/>
            <a:ext cx="4644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7030A0"/>
                </a:solidFill>
                <a:latin typeface="Times New Roman"/>
              </a:rPr>
              <a:t>Диагностико</a:t>
            </a:r>
            <a:r>
              <a:rPr lang="ru-RU" b="1" dirty="0">
                <a:solidFill>
                  <a:srgbClr val="7030A0"/>
                </a:solidFill>
                <a:latin typeface="Times New Roman"/>
              </a:rPr>
              <a:t> аналитическое направление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196753"/>
            <a:ext cx="86764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/>
              </a:rPr>
              <a:t>Включает получение и анализ данных:</a:t>
            </a:r>
            <a:br>
              <a:rPr lang="ru-RU" b="1" dirty="0">
                <a:solidFill>
                  <a:srgbClr val="000000"/>
                </a:solidFill>
                <a:latin typeface="Times New Roman"/>
              </a:rPr>
            </a:br>
            <a:r>
              <a:rPr lang="ru-RU" sz="1050" b="1" dirty="0">
                <a:solidFill>
                  <a:srgbClr val="000000"/>
                </a:solidFill>
                <a:latin typeface="Symbol"/>
              </a:rPr>
              <a:t>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о семье каждого обучающегося, ее запросах и в отношении охраны здоровья и развития ребенка;</a:t>
            </a:r>
            <a:br>
              <a:rPr lang="ru-RU" b="1" dirty="0">
                <a:solidFill>
                  <a:srgbClr val="000000"/>
                </a:solidFill>
                <a:latin typeface="Times New Roman"/>
              </a:rPr>
            </a:br>
            <a:r>
              <a:rPr lang="ru-RU" sz="1050" b="1" dirty="0">
                <a:solidFill>
                  <a:srgbClr val="000000"/>
                </a:solidFill>
                <a:latin typeface="Symbol"/>
              </a:rPr>
              <a:t>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об уровне психолого-педагогической компетентности родителей;</a:t>
            </a:r>
            <a:br>
              <a:rPr lang="ru-RU" b="1" dirty="0">
                <a:solidFill>
                  <a:srgbClr val="000000"/>
                </a:solidFill>
                <a:latin typeface="Times New Roman"/>
              </a:rPr>
            </a:br>
            <a:r>
              <a:rPr lang="ru-RU" sz="1050" b="1" dirty="0">
                <a:solidFill>
                  <a:srgbClr val="000000"/>
                </a:solidFill>
                <a:latin typeface="Symbol"/>
              </a:rPr>
              <a:t>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планирование работы с семьей с учетом результатов проведенного анализа;</a:t>
            </a:r>
            <a:br>
              <a:rPr lang="ru-RU" b="1" dirty="0">
                <a:solidFill>
                  <a:srgbClr val="000000"/>
                </a:solidFill>
                <a:latin typeface="Times New Roman"/>
              </a:rPr>
            </a:br>
            <a:r>
              <a:rPr lang="ru-RU" sz="1050" b="1" dirty="0">
                <a:solidFill>
                  <a:srgbClr val="000000"/>
                </a:solidFill>
                <a:latin typeface="Symbol"/>
              </a:rPr>
              <a:t>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согласование воспитательных задач</a:t>
            </a:r>
            <a:endParaRPr lang="ru-RU" sz="2400" b="1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2924944"/>
            <a:ext cx="6318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/>
              </a:rPr>
              <a:t>Просветительское направление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3212976"/>
            <a:ext cx="89644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Просвещение родителей по вопросам: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-особенностей психофизиологического и психического развития детей старшего дошкольного возраста с ТНР;</a:t>
            </a:r>
          </a:p>
          <a:p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-выбора эффективных методов обучения и воспитания детей старшего дошкольного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возраста с ТНР;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-ознакомления с актуальной информацией о государственной политике в области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образования, включая информирование о мерах господдержки семьям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детьми дошкольного возраста, имеющими статус ребенка с ОВЗ;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информирования об особенностях реализуемой в ДОУ основной и адаптированной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образовательных программ; условий пребывания ребенка в группе комбинированного вида;</a:t>
            </a:r>
          </a:p>
          <a:p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-содержания и методов образовательной и коррекционно-развивающей работы с детьми.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6064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err="1">
                <a:solidFill>
                  <a:srgbClr val="7030A0"/>
                </a:solidFill>
                <a:latin typeface="Times New Roman"/>
              </a:rPr>
              <a:t>Коммуникативно</a:t>
            </a:r>
            <a:r>
              <a:rPr lang="ru-RU" sz="2000" b="1" dirty="0">
                <a:solidFill>
                  <a:srgbClr val="7030A0"/>
                </a:solidFill>
                <a:latin typeface="Times New Roman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Times New Roman"/>
              </a:rPr>
              <a:t>деятельностное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548680"/>
            <a:ext cx="89644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Направлено на: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-повышение педагогической культуры родителей (законных представителей) посредством консультирования: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а) по вопросам их взаимодействия с ребенком, преодоления возникающих проблем воспитания и обучения детей с ТНР в условиях семьи;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б) об особенностях поведения и взаимодействия ребенка с ТНР со сверстниками и педагогом;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в) о возникающих проблемных ситуациях;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г) о способах воспитания и построения продуктивного взаимодействия с детьми старшего дошкольного возраста, имеющими ТНР;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о способах организации и участия в детских деятельностях, об образовательном и коррекционном процессе и др.;</a:t>
            </a:r>
            <a:b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-вовлечение родителей (законных представителей) в воспитательно-образовательный процесс;</a:t>
            </a:r>
          </a:p>
          <a:p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создание активной развивающей среды, обеспечивающее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единые подходы к развитию личности в семье и детском коллективе </a:t>
            </a:r>
            <a:br>
              <a:rPr lang="ru-RU" dirty="0"/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5013176"/>
            <a:ext cx="2237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/>
              </a:rPr>
              <a:t>Информационное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5301208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/>
              </a:rPr>
              <a:t>-пропаганда и популяризация опыта деятельности ДОУ;</a:t>
            </a:r>
            <a:br>
              <a:rPr lang="ru-RU" b="1" dirty="0">
                <a:solidFill>
                  <a:srgbClr val="000000"/>
                </a:solidFill>
                <a:latin typeface="Times New Roman"/>
              </a:rPr>
            </a:br>
            <a:r>
              <a:rPr lang="ru-RU" sz="1100" b="1" dirty="0">
                <a:solidFill>
                  <a:srgbClr val="000000"/>
                </a:solidFill>
                <a:latin typeface="Times New Roman"/>
              </a:rPr>
              <a:t>-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создание открытого информационного пространства (сайт ДОУ, форум, группы в социальных сетях).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Характеристики взаимодействия педагогического коллектива</a:t>
            </a:r>
            <a:b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 семьями воспитанников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0" y="1052736"/>
          <a:ext cx="9143999" cy="553273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941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0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1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1600" dirty="0"/>
                        <a:t>Информационный блок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Организационный блок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Просветительский блок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674">
                <a:tc>
                  <a:txBody>
                    <a:bodyPr/>
                    <a:lstStyle/>
                    <a:p>
                      <a:r>
                        <a:rPr lang="ru-RU" sz="1800" dirty="0"/>
                        <a:t>-анкетирование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- интервьюирование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- беседы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- круглый стол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«Образовательная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деятельность в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детском саду»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- социологические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вопросы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- наблюдения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- «Почтовый ящик»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совместные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детско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родительские проекты;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выставки работ, выполненные детьми и их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родителями;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участие в мастер-классах (а также их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самостоятельное проведение);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совместное творчество детей, родителей и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педагогов;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помощь в сборе природного и бросового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материала для творческой деятельности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детей;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привлечение родителей к участию в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детском празднике (разработка идей,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подготовка атрибутов, ролевое участие).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привлечение родителей к совместным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мероприятиям по благоустройству и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созданию условий в группах и на участке;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организация совместных с родителями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прогулок и экскурсий по городу и его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окрестностям, создание тематических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альбомов.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- подготовке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журналов для родителей,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буклетов,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видеофильмов о жизни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детей в детском саду;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-помощь в подготовке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электронной рассылки с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советами для родителей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или </a:t>
                      </a:r>
                      <a:r>
                        <a:rPr lang="ru-RU" sz="1600" dirty="0" err="1"/>
                        <a:t>фотоотчётом</a:t>
                      </a:r>
                      <a:r>
                        <a:rPr lang="ru-RU" sz="1600" dirty="0"/>
                        <a:t> о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прошедшем мероприятии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b="1" dirty="0"/>
              <a:t> </a:t>
            </a:r>
            <a:r>
              <a:rPr lang="ru-RU" sz="27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работы с родителями:</a:t>
            </a:r>
            <a:r>
              <a:rPr lang="ru-RU" sz="27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Разработка новых подходов к взаимодействию ДОУ и родителей (законных представителей) как фактор позитивного всестороннего развития ребёнка.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Организация преемственности в работе ДОУ и семьи по вопросам оздоровления, досуга, обучения и воспитания детей с ТНР.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Повышение уровня родительской компетентности в вопросах воспитания и образования детей с ТНР.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Гармонизация семейных детско-родительских отношений.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Благодаря разностороннему взаимодействию ДОУ с родителями своих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воспитанников повышается качество образовательного процесса и происходит сближение всех участников образовательного процесса, развивается творческий потенциал детей и нереализованный потенциал взрослых.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Важный момент в формировании традиций в учреждении — совместное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проведение народных праздников, посиделок в гостиной. Ежегодно проводятся мероприятия, в которых родители принимают активное участие. 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Таким образом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b="1" dirty="0"/>
          </a:p>
          <a:p>
            <a:pPr algn="ctr"/>
            <a:r>
              <a:rPr lang="ru-RU" b="1" dirty="0"/>
              <a:t>АОП ДО МКДОУ №3 обеспечивает разностороннее</a:t>
            </a:r>
            <a:br>
              <a:rPr lang="ru-RU" b="1" dirty="0"/>
            </a:br>
            <a:r>
              <a:rPr lang="ru-RU" b="1" dirty="0"/>
              <a:t>развитие обучающихся старшего дошкольного возраста с ТНР с учётом их возрастных и индивидуальных особенностей, в том числе достижение воспитанниками с речевыми нарушениями уровня развития, необходимого и достаточного для успешного освоения ими образовательной программы начального общего образования, на основе индивидуального подхода и специфичных для детей дошкольного возраста видов деятельности.</a:t>
            </a:r>
            <a:r>
              <a:rPr lang="ru-RU" dirty="0"/>
              <a:t> 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Спасибо за вниманием!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Ссылка на программу: 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http://3nadds32.dev.mediaweb.ru/about/8702259592/adaptirovannaja-obrazovatel-naja-programma-dlja-detej-s-tnr-4-7-let/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527048"/>
            <a:ext cx="8064896" cy="4572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b="1" dirty="0"/>
          </a:p>
          <a:p>
            <a:pPr algn="ctr">
              <a:buNone/>
            </a:pPr>
            <a:r>
              <a:rPr lang="ru-RU" b="1" dirty="0"/>
              <a:t>Адаптированная образовательная программа дошкольного образования для обучающихся с тяжелыми нарушениями речи (АОП) является документом, представляющим модель образовательного процесса с детьми с ТНР, охватывающего основные направления</a:t>
            </a:r>
            <a:br>
              <a:rPr lang="ru-RU" b="1" dirty="0"/>
            </a:br>
            <a:r>
              <a:rPr lang="ru-RU" b="1" dirty="0"/>
              <a:t>развития ребёнка дошкольного возраста</a:t>
            </a:r>
          </a:p>
          <a:p>
            <a:pPr algn="ctr">
              <a:buNone/>
            </a:pPr>
            <a:r>
              <a:rPr lang="ru-RU" b="1" dirty="0"/>
              <a:t> (с 5 до 8лет),</a:t>
            </a:r>
            <a:br>
              <a:rPr lang="ru-RU" b="1" dirty="0"/>
            </a:br>
            <a:r>
              <a:rPr lang="ru-RU" b="1" dirty="0"/>
              <a:t>все виды деятельности детей с учётом их</a:t>
            </a:r>
            <a:br>
              <a:rPr lang="ru-RU" b="1" dirty="0"/>
            </a:br>
            <a:r>
              <a:rPr lang="ru-RU" b="1" dirty="0"/>
              <a:t>приоритетности в каждом возрастном периоде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АОП для обучающихся с ТНР, разработана: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br>
              <a:rPr lang="ru-RU" b="1" dirty="0"/>
            </a:br>
            <a:r>
              <a:rPr lang="ru-RU" b="1" dirty="0"/>
              <a:t> - в соответствии с ФГОС ДО;</a:t>
            </a:r>
          </a:p>
          <a:p>
            <a:pPr>
              <a:buNone/>
            </a:pPr>
            <a:r>
              <a:rPr lang="ru-RU" dirty="0"/>
              <a:t>    - </a:t>
            </a:r>
            <a:r>
              <a:rPr lang="ru-RU" b="1" dirty="0"/>
              <a:t>ФАОП ДО для обучающихся с ТНР;</a:t>
            </a:r>
            <a:br>
              <a:rPr lang="ru-RU" b="1" dirty="0"/>
            </a:br>
            <a:r>
              <a:rPr lang="ru-RU" b="1" dirty="0"/>
              <a:t>- с учётом ООП МКДОУ №3 п. Надвоицы;</a:t>
            </a:r>
            <a:br>
              <a:rPr lang="ru-RU" b="1" dirty="0"/>
            </a:br>
            <a:r>
              <a:rPr lang="ru-RU" b="1" dirty="0"/>
              <a:t>- Комплексной образовательной программы дошкольного образования для детей с тяжелыми нарушениями речи (общим недоразвитием речи)</a:t>
            </a:r>
            <a:br>
              <a:rPr lang="ru-RU" b="1" dirty="0"/>
            </a:br>
            <a:r>
              <a:rPr lang="ru-RU" b="1" dirty="0"/>
              <a:t>с 3 до 7 лет. под редакцией Н.В. </a:t>
            </a:r>
            <a:r>
              <a:rPr lang="ru-RU" b="1" dirty="0" err="1"/>
              <a:t>Нищевой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758952"/>
          </a:xfrm>
        </p:spPr>
        <p:txBody>
          <a:bodyPr>
            <a:noAutofit/>
          </a:bodyPr>
          <a:lstStyle/>
          <a:p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Возрастные и иные категории детей, на которые</a:t>
            </a:r>
            <a:b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ориентирована Программа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25000" lnSpcReduction="20000"/>
          </a:bodyPr>
          <a:lstStyle/>
          <a:p>
            <a:endParaRPr lang="ru-RU" b="1" dirty="0"/>
          </a:p>
          <a:p>
            <a:endParaRPr lang="ru-RU" b="1" dirty="0"/>
          </a:p>
          <a:p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В МКДОУ №3 (корпус3) п. Надвоицы</a:t>
            </a:r>
            <a:br>
              <a:rPr lang="ru-RU" sz="8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Функционируют 3 группы компенсирующей направленности:</a:t>
            </a:r>
            <a:br>
              <a:rPr lang="ru-RU" sz="8000" b="1" dirty="0">
                <a:latin typeface="Times New Roman" pitchFamily="18" charset="0"/>
                <a:cs typeface="Times New Roman" pitchFamily="18" charset="0"/>
              </a:rPr>
            </a:b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  Средняя  группа (4-5лет) 12 воспитанников;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  Старшая группа (5-6 лет) 15 воспитанников;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  Подготовительная группа(6-7 лет) 9 воспитанников.</a:t>
            </a:r>
            <a:br>
              <a:rPr lang="ru-RU" sz="4500" b="1" dirty="0">
                <a:latin typeface="Times New Roman" pitchFamily="18" charset="0"/>
                <a:cs typeface="Times New Roman" pitchFamily="18" charset="0"/>
              </a:rPr>
            </a:br>
            <a:endParaRPr lang="ru-RU" sz="45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Время пребывания в детском саду-10,5 часов.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Организация жизни детей опирается на определенный суточный режим,</a:t>
            </a:r>
            <a:br>
              <a:rPr lang="ru-RU" sz="7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который представляет собой рациональное чередование отрезков сна и</a:t>
            </a:r>
            <a:br>
              <a:rPr lang="ru-RU" sz="7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бодрствования в соответствии с физиологическими обоснованиями. При</a:t>
            </a:r>
            <a:br>
              <a:rPr lang="ru-RU" sz="7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организации режима учитываются рекомендации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, видовая</a:t>
            </a:r>
            <a:br>
              <a:rPr lang="ru-RU" sz="7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принадлежность детского сада, сезонные особенности, а также региональные</a:t>
            </a:r>
            <a:br>
              <a:rPr lang="ru-RU" sz="7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рекомендации специалистов в области охраны и укрепления здоровья детей.</a:t>
            </a:r>
            <a:br>
              <a:rPr lang="ru-RU" sz="7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Режим дня составлен для возрастных групп на холодный и теплый</a:t>
            </a:r>
            <a:br>
              <a:rPr lang="ru-RU" sz="7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периоды, учтены функциональные возможности детей, а также ведущий вид</a:t>
            </a:r>
            <a:br>
              <a:rPr lang="ru-RU" sz="7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деятельности игра. </a:t>
            </a:r>
            <a:br>
              <a:rPr lang="ru-RU" sz="72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7200" dirty="0">
                <a:latin typeface="Times New Roman" pitchFamily="18" charset="0"/>
                <a:cs typeface="Times New Roman" pitchFamily="18" charset="0"/>
              </a:rPr>
            </a:b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Цель реализации АОП ДО для обучающихся ОВЗ(ТНР)                определены п.10.1 ФАОП ДО </a:t>
            </a:r>
            <a:endParaRPr lang="ru-RU" sz="2700" b="1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b="1" dirty="0"/>
              <a:t>обеспечение условий для дошкольного образования, определяемых общими и особыми потребностями обучающегося дошкольного возраста с ТНР, индивидуальными особенностями его развития и состояния здоровья.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758952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b="1" dirty="0"/>
              <a:t> </a:t>
            </a:r>
            <a:r>
              <a:rPr lang="ru-RU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 Программы</a:t>
            </a:r>
            <a:br>
              <a:rPr lang="ru-RU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определены п.10.2 ФАОП ДО: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12776"/>
            <a:ext cx="8964488" cy="4572000"/>
          </a:xfrm>
        </p:spPr>
        <p:txBody>
          <a:bodyPr>
            <a:no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1. реализация содержания АОП ДО;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2. коррекция недостатков психофизического развития обучающихся с ТНР;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3. охрана и укрепление физического и психического здоровья обучающихся с ТНР, в том числе их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эмоционального благополучия;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4. обеспечение равных возможностей для полноценного развития ребёнка с ТНР в период дошкольного образования независимо от места проживания, пола, нации, языка, социального статуса;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5. 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ребёнка с ТНР как субъекта отношений с педагогическим работником, родителями (законными представителями), другими детьми;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6. объединение обучения и воспитания в целостный образовательный процесс на основе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духовнонравственных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ценностей, принятых в обществе правил и норм поведения в интересах человека, семьи, общества;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7. формирование общей культуры личности обучающихся с ТНР, развитие их социальных,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8. формирование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среды, соответствующей психофизическим и индивидуальным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особенностям развития обучающихся с ТНР;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9. обеспечение психолого-педагогической поддержки семьи и повышение компетентности родителей (законных представителей) в вопросах развития, образования, реабилитации (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абилитации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), охраны и укрепления здоровья детей с ТНР;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10. обеспечение преемственности целей, задач и содержания дошкольного и начального общего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образования. 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608112"/>
          </a:xfrm>
        </p:spPr>
        <p:txBody>
          <a:bodyPr>
            <a:noAutofit/>
          </a:bodyPr>
          <a:lstStyle/>
          <a:p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Принципы и подходы</a:t>
            </a:r>
            <a:b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 формированию Программы определены п.1.4. и п.1.3.3 ФАОП ДО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251520" y="836713"/>
          <a:ext cx="8712968" cy="6021287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5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Общие принципы и подходы к</a:t>
                      </a:r>
                      <a:b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формированию АОП ДО для</a:t>
                      </a:r>
                      <a:b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обучающихся с ТНР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Специфические принципы и</a:t>
                      </a:r>
                      <a:b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подходы к формированию АОП</a:t>
                      </a:r>
                      <a:b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ДО для обучающихся с ТНР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5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- </a:t>
                      </a:r>
                      <a:r>
                        <a:rPr lang="ru-RU" sz="1400" dirty="0"/>
                        <a:t>поддержка разнообразия детства;</a:t>
                      </a:r>
                      <a:br>
                        <a:rPr lang="ru-RU" sz="1400" dirty="0"/>
                      </a:br>
                      <a:r>
                        <a:rPr lang="ru-RU" sz="1400" dirty="0"/>
                        <a:t>- сохранение уникальности и </a:t>
                      </a:r>
                      <a:r>
                        <a:rPr lang="ru-RU" sz="1400" dirty="0" err="1"/>
                        <a:t>самоценности</a:t>
                      </a:r>
                      <a:r>
                        <a:rPr lang="ru-RU" sz="1400" dirty="0"/>
                        <a:t> детства как важного этапа в общем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развитии человека;</a:t>
                      </a:r>
                      <a:br>
                        <a:rPr lang="ru-RU" sz="1400" dirty="0"/>
                      </a:br>
                      <a:r>
                        <a:rPr lang="ru-RU" sz="1400" dirty="0"/>
                        <a:t>- позитивная социализация ребёнка;</a:t>
                      </a:r>
                      <a:br>
                        <a:rPr lang="ru-RU" sz="1400" dirty="0"/>
                      </a:br>
                      <a:r>
                        <a:rPr lang="ru-RU" sz="1400" dirty="0"/>
                        <a:t>- личностно-развивающий и гуманистический характер взаимодействия взрослых и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родителей (законных представителей),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педагогических и иных работников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Организации и детей;</a:t>
                      </a:r>
                      <a:br>
                        <a:rPr lang="ru-RU" sz="1400" dirty="0"/>
                      </a:br>
                      <a:r>
                        <a:rPr lang="ru-RU" sz="1400" dirty="0"/>
                        <a:t>- содействие и сотрудничество детей и взрослых, признание ребёнка</a:t>
                      </a:r>
                      <a:br>
                        <a:rPr lang="ru-RU" sz="1400" dirty="0"/>
                      </a:br>
                      <a:r>
                        <a:rPr lang="ru-RU" sz="1400" dirty="0"/>
                        <a:t>полноценным участником (субъектом) образовательных отношений;</a:t>
                      </a:r>
                      <a:br>
                        <a:rPr lang="ru-RU" sz="1400" dirty="0"/>
                      </a:br>
                      <a:r>
                        <a:rPr lang="ru-RU" sz="1400" dirty="0"/>
                        <a:t>- сотрудничество Организации с семьей;</a:t>
                      </a:r>
                      <a:br>
                        <a:rPr lang="ru-RU" sz="1400" dirty="0"/>
                      </a:br>
                      <a:r>
                        <a:rPr lang="ru-RU" sz="1400" dirty="0"/>
                        <a:t>- возрастная адекватность образования (подбор педагогом содержания и методов дошкольного образования в соответствии с</a:t>
                      </a:r>
                      <a:br>
                        <a:rPr lang="ru-RU" sz="1400" dirty="0"/>
                      </a:br>
                      <a:r>
                        <a:rPr lang="ru-RU" sz="1400" dirty="0"/>
                        <a:t>возрастными особенностями детей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-сетевое взаимодействие с</a:t>
                      </a:r>
                      <a:br>
                        <a:rPr lang="ru-RU" sz="2000" dirty="0"/>
                      </a:br>
                      <a:r>
                        <a:rPr lang="ru-RU" sz="2000" dirty="0" err="1"/>
                        <a:t>организациямисоциализации</a:t>
                      </a:r>
                      <a:r>
                        <a:rPr lang="ru-RU" sz="2000" dirty="0"/>
                        <a:t>,</a:t>
                      </a:r>
                      <a:br>
                        <a:rPr lang="ru-RU" sz="2000" dirty="0"/>
                      </a:br>
                      <a:r>
                        <a:rPr lang="ru-RU" sz="2000" dirty="0"/>
                        <a:t>образования, охраны здоровья и другими партнерами;</a:t>
                      </a:r>
                      <a:br>
                        <a:rPr lang="ru-RU" sz="2000" dirty="0"/>
                      </a:br>
                      <a:r>
                        <a:rPr lang="ru-RU" sz="2000" dirty="0"/>
                        <a:t>-  индивидуализация дошкольного образования детей с ТНР;</a:t>
                      </a:r>
                      <a:br>
                        <a:rPr lang="ru-RU" sz="2000" dirty="0"/>
                      </a:br>
                      <a:r>
                        <a:rPr lang="ru-RU" sz="2000" dirty="0"/>
                        <a:t>- развивающее вариативное</a:t>
                      </a:r>
                      <a:br>
                        <a:rPr lang="ru-RU" sz="2000" dirty="0"/>
                      </a:br>
                      <a:r>
                        <a:rPr lang="ru-RU" sz="2000" dirty="0"/>
                        <a:t>образование;</a:t>
                      </a:r>
                      <a:br>
                        <a:rPr lang="ru-RU" sz="2000" dirty="0"/>
                      </a:br>
                      <a:r>
                        <a:rPr lang="ru-RU" sz="2000" dirty="0"/>
                        <a:t>- полнота содержания и</a:t>
                      </a:r>
                      <a:br>
                        <a:rPr lang="ru-RU" sz="2000" dirty="0"/>
                      </a:br>
                      <a:r>
                        <a:rPr lang="ru-RU" sz="2000" dirty="0"/>
                        <a:t>интеграция отдельных</a:t>
                      </a:r>
                      <a:br>
                        <a:rPr lang="ru-RU" sz="2000" dirty="0"/>
                      </a:br>
                      <a:r>
                        <a:rPr lang="ru-RU" sz="2000" dirty="0"/>
                        <a:t>образовательных областей.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820891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ru-RU" b="1" i="1" dirty="0"/>
            </a:br>
            <a:endParaRPr lang="ru-RU" b="1" dirty="0"/>
          </a:p>
          <a:p>
            <a:endParaRPr lang="ru-RU" b="1" dirty="0"/>
          </a:p>
          <a:p>
            <a:pPr marL="342900" indent="-342900"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построение системы коррекционно-развивающей работы с детьми с ОВЗ (тяжелые нарушения речи),предусматривающей полную интеграцию действий всех специалистов дошкольного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образовательного учреждения и родителей дошкольников по всем пяти направлениям развития детей: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речевое развитие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</a:p>
          <a:p>
            <a:pPr marL="342900" indent="-342900"/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2. профилактику вторичных нарушений, развитие личности,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мотивации и способностей детей в различных видах деятельности.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Программа предполагает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Характеристика взаимодействия педагогического</a:t>
            </a:r>
            <a:b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коллектива с семьями детей определена п. 39.3 ФАОП ДО </a:t>
            </a:r>
            <a:b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052736"/>
            <a:ext cx="89644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Цель: </a:t>
            </a:r>
            <a:r>
              <a:rPr lang="ru-RU" dirty="0"/>
              <a:t>создание необходимых условий для формирования ответственных</a:t>
            </a:r>
            <a:br>
              <a:rPr lang="ru-RU" dirty="0"/>
            </a:br>
            <a:r>
              <a:rPr lang="ru-RU" dirty="0"/>
              <a:t>взаимоотношений с семьями воспитанников с ТНР и развития компетентности родителей (способности разрешать разные типы социально-педагогических ситуаций, связанных с воспитанием ребёнка), обеспечение права родителей на уважение и понимание на участие в жизни детского сада.</a:t>
            </a:r>
            <a:br>
              <a:rPr lang="ru-RU" dirty="0"/>
            </a:br>
            <a:r>
              <a:rPr lang="ru-RU" b="1" dirty="0"/>
              <a:t>Задачи:</a:t>
            </a:r>
            <a:br>
              <a:rPr lang="ru-RU" b="1" dirty="0"/>
            </a:br>
            <a:r>
              <a:rPr lang="ru-RU" dirty="0"/>
              <a:t>• Изучение отношения педагогов и родителей к различным вопросам воспитания, обучения, развития детей, условий организации разнообразной деятельности в детском саду и семье.</a:t>
            </a:r>
            <a:br>
              <a:rPr lang="ru-RU" dirty="0"/>
            </a:br>
            <a:r>
              <a:rPr lang="ru-RU" dirty="0"/>
              <a:t>•  Знакомство педагогов и родителей с лучшим опытом воспитания в детском саду и семье, а также трудностями, возникающими в семейном и общественном воспитании дошкольников.</a:t>
            </a:r>
            <a:br>
              <a:rPr lang="ru-RU" dirty="0"/>
            </a:br>
            <a:r>
              <a:rPr lang="ru-RU" dirty="0"/>
              <a:t>•  Создание в детском саду условий для разнообразного по содержанию и формам сотрудничества, способствующего развитию конструктивного взаимодействия педагогов и родителей с детьми.</a:t>
            </a:r>
            <a:br>
              <a:rPr lang="ru-RU" dirty="0"/>
            </a:br>
            <a:r>
              <a:rPr lang="ru-RU" dirty="0"/>
              <a:t>• Привлечение семей воспитанников с ТНР к участию в совместных с педагогами мероприятиях, организуемых в районе (городе, области).</a:t>
            </a:r>
            <a:br>
              <a:rPr lang="ru-RU" dirty="0"/>
            </a:br>
            <a:r>
              <a:rPr lang="ru-RU" dirty="0"/>
              <a:t>• Поощрение родителей за внимательное отношение к разнообразным стремлениям и потребностям ребенка, создание необходимых условий для их удовлетворения в семье.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329</TotalTime>
  <Words>1849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Georgia</vt:lpstr>
      <vt:lpstr>Symbol</vt:lpstr>
      <vt:lpstr>Times New Roman</vt:lpstr>
      <vt:lpstr>Wingdings</vt:lpstr>
      <vt:lpstr>Wingdings 2</vt:lpstr>
      <vt:lpstr>Официальная</vt:lpstr>
      <vt:lpstr>Краткая презентация</vt:lpstr>
      <vt:lpstr>Ссылка на программу: http://3nadds32.dev.mediaweb.ru/about/8702259592/adaptirovannaja-obrazovatel-naja-programma-dlja-detej-s-tnr-4-7-let/</vt:lpstr>
      <vt:lpstr>АОП для обучающихся с ТНР, разработана:</vt:lpstr>
      <vt:lpstr>        Возрастные и иные категории детей, на которые ориентирована Программа </vt:lpstr>
      <vt:lpstr>           Цель реализации АОП ДО для обучающихся ОВЗ(ТНР)                определены п.10.1 ФАОП ДО </vt:lpstr>
      <vt:lpstr>    Задачи Программы  определены п.10.2 ФАОП ДО: </vt:lpstr>
      <vt:lpstr>  Принципы и подходы к формированию Программы определены п.1.4. и п.1.3.3 ФАОП ДО </vt:lpstr>
      <vt:lpstr>Программа предполагает</vt:lpstr>
      <vt:lpstr>Презентация PowerPoint</vt:lpstr>
      <vt:lpstr>Презентация PowerPoint</vt:lpstr>
      <vt:lpstr>Презентация PowerPoint</vt:lpstr>
      <vt:lpstr>Презентация PowerPoint</vt:lpstr>
      <vt:lpstr>  Планируемые результаты работы с родителями: </vt:lpstr>
      <vt:lpstr>      Таким образом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</dc:title>
  <dc:creator>user</dc:creator>
  <cp:lastModifiedBy>Vika</cp:lastModifiedBy>
  <cp:revision>34</cp:revision>
  <dcterms:created xsi:type="dcterms:W3CDTF">2024-01-30T10:31:39Z</dcterms:created>
  <dcterms:modified xsi:type="dcterms:W3CDTF">2024-01-31T09:28:51Z</dcterms:modified>
</cp:coreProperties>
</file>